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61" r:id="rId4"/>
    <p:sldId id="260" r:id="rId5"/>
    <p:sldId id="262" r:id="rId6"/>
    <p:sldId id="263" r:id="rId7"/>
    <p:sldId id="265" r:id="rId8"/>
    <p:sldId id="266" r:id="rId9"/>
    <p:sldId id="268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>
        <p:scale>
          <a:sx n="85" d="100"/>
          <a:sy n="85" d="100"/>
        </p:scale>
        <p:origin x="-84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94087-29EA-4EA2-8B66-9B1DD2EACD1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3BE5A-7C54-4BC9-8234-FD417CCCA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030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73647-D129-47D3-B518-F56DA65171B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1842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97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433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73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800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670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134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666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904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697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E5A-7C54-4BC9-8234-FD417CCCA1B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84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11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48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3481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102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6614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950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691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46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748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49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968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5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87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459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65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6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EE622-D4EF-4696-9A92-37B2309479A2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02EF82-229A-47F9-BCD7-EDCE11F86F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60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資訊軟體應用課程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276" y="5265683"/>
            <a:ext cx="1673423" cy="132008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內容版面配置區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990" y="5265681"/>
            <a:ext cx="1660870" cy="1345561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2526" y="5265680"/>
            <a:ext cx="1592380" cy="134556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896" y="5265680"/>
            <a:ext cx="2233594" cy="1361505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759" y="5265682"/>
            <a:ext cx="2318063" cy="1314543"/>
          </a:xfrm>
          <a:prstGeom prst="rect">
            <a:avLst/>
          </a:prstGeom>
          <a:effectLst>
            <a:softEdge rad="31750"/>
          </a:effectLst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110612"/>
              </p:ext>
            </p:extLst>
          </p:nvPr>
        </p:nvGraphicFramePr>
        <p:xfrm>
          <a:off x="1083210" y="1561518"/>
          <a:ext cx="9931792" cy="31628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739">
                  <a:extLst>
                    <a:ext uri="{9D8B030D-6E8A-4147-A177-3AD203B41FA5}">
                      <a16:colId xmlns:a16="http://schemas.microsoft.com/office/drawing/2014/main" xmlns="" val="3283932023"/>
                    </a:ext>
                  </a:extLst>
                </a:gridCol>
                <a:gridCol w="1968260">
                  <a:extLst>
                    <a:ext uri="{9D8B030D-6E8A-4147-A177-3AD203B41FA5}">
                      <a16:colId xmlns:a16="http://schemas.microsoft.com/office/drawing/2014/main" xmlns="" val="3251338949"/>
                    </a:ext>
                  </a:extLst>
                </a:gridCol>
                <a:gridCol w="969586">
                  <a:extLst>
                    <a:ext uri="{9D8B030D-6E8A-4147-A177-3AD203B41FA5}">
                      <a16:colId xmlns:a16="http://schemas.microsoft.com/office/drawing/2014/main" xmlns="" val="592918638"/>
                    </a:ext>
                  </a:extLst>
                </a:gridCol>
                <a:gridCol w="698102">
                  <a:extLst>
                    <a:ext uri="{9D8B030D-6E8A-4147-A177-3AD203B41FA5}">
                      <a16:colId xmlns:a16="http://schemas.microsoft.com/office/drawing/2014/main" xmlns="" val="3430486859"/>
                    </a:ext>
                  </a:extLst>
                </a:gridCol>
                <a:gridCol w="2882901">
                  <a:extLst>
                    <a:ext uri="{9D8B030D-6E8A-4147-A177-3AD203B41FA5}">
                      <a16:colId xmlns:a16="http://schemas.microsoft.com/office/drawing/2014/main" xmlns="" val="1707217945"/>
                    </a:ext>
                  </a:extLst>
                </a:gridCol>
                <a:gridCol w="698102">
                  <a:extLst>
                    <a:ext uri="{9D8B030D-6E8A-4147-A177-3AD203B41FA5}">
                      <a16:colId xmlns:a16="http://schemas.microsoft.com/office/drawing/2014/main" xmlns="" val="525405930"/>
                    </a:ext>
                  </a:extLst>
                </a:gridCol>
                <a:gridCol w="698102">
                  <a:extLst>
                    <a:ext uri="{9D8B030D-6E8A-4147-A177-3AD203B41FA5}">
                      <a16:colId xmlns:a16="http://schemas.microsoft.com/office/drawing/2014/main" xmlns="" val="3299158496"/>
                    </a:ext>
                  </a:extLst>
                </a:gridCol>
              </a:tblGrid>
              <a:tr h="52714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課程名稱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講師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授課次數 </a:t>
                      </a:r>
                      <a:r>
                        <a:rPr lang="en-US" altLang="zh-TW" sz="1200" u="none" strike="noStrike" dirty="0">
                          <a:effectLst/>
                        </a:rPr>
                        <a:t>/ </a:t>
                      </a:r>
                      <a:r>
                        <a:rPr lang="zh-TW" altLang="en-US" sz="1200" u="none" strike="noStrike" dirty="0">
                          <a:effectLst/>
                        </a:rPr>
                        <a:t>年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授課費用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證照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人數</a:t>
                      </a:r>
                      <a:r>
                        <a:rPr lang="en-US" altLang="zh-TW" sz="1200" u="none" strike="noStrike" dirty="0">
                          <a:effectLst/>
                        </a:rPr>
                        <a:t>/</a:t>
                      </a:r>
                      <a:r>
                        <a:rPr lang="zh-TW" altLang="en-US" sz="1200" u="none" strike="noStrike" dirty="0">
                          <a:effectLst/>
                        </a:rPr>
                        <a:t>年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特色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1359788"/>
                  </a:ext>
                </a:extLst>
              </a:tr>
              <a:tr h="52714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資訊軟體應用課程 </a:t>
                      </a:r>
                      <a:r>
                        <a:rPr lang="en-US" altLang="zh-TW" sz="1200" u="none" strike="noStrike" dirty="0">
                          <a:effectLst/>
                        </a:rPr>
                        <a:t>- Excel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巨匠資訊講師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免費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MOS(Microsoft Office Specialist)</a:t>
                      </a:r>
                      <a:r>
                        <a:rPr lang="zh-TW" altLang="en-US" sz="1200" u="none" strike="noStrike" dirty="0">
                          <a:effectLst/>
                        </a:rPr>
                        <a:t>專家認證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72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附件一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07200946"/>
                  </a:ext>
                </a:extLst>
              </a:tr>
              <a:tr h="52714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資訊軟體應用課程 </a:t>
                      </a:r>
                      <a:r>
                        <a:rPr lang="en-US" altLang="zh-TW" sz="1200" u="none" strike="noStrike" dirty="0">
                          <a:effectLst/>
                        </a:rPr>
                        <a:t>- Word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巨匠資訊講師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免費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MOS(Microsoft Office Specialist)</a:t>
                      </a:r>
                      <a:r>
                        <a:rPr lang="zh-TW" altLang="en-US" sz="1200" u="none" strike="noStrike" dirty="0">
                          <a:effectLst/>
                        </a:rPr>
                        <a:t>專家認證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附件二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6347632"/>
                  </a:ext>
                </a:extLst>
              </a:tr>
              <a:tr h="52714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資訊軟體應用課程 </a:t>
                      </a:r>
                      <a:r>
                        <a:rPr lang="en-US" altLang="zh-TW" sz="1200" u="none" strike="noStrike" dirty="0">
                          <a:effectLst/>
                        </a:rPr>
                        <a:t>- Minitab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欣興電子資深專案經理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免費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72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附件三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2112346"/>
                  </a:ext>
                </a:extLst>
              </a:tr>
              <a:tr h="52714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資訊軟體應用課程 </a:t>
                      </a:r>
                      <a:r>
                        <a:rPr lang="en-US" altLang="zh-TW" sz="1200" u="none" strike="noStrike">
                          <a:effectLst/>
                        </a:rPr>
                        <a:t>- Matlab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元智大學電機系博士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免費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附件四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8968086"/>
                  </a:ext>
                </a:extLst>
              </a:tr>
              <a:tr h="52714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資訊軟體應用課程 </a:t>
                      </a:r>
                      <a:r>
                        <a:rPr lang="en-US" altLang="zh-TW" sz="1200" u="none" strike="noStrike">
                          <a:effectLst/>
                        </a:rPr>
                        <a:t>- Visio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巨匠資訊講師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免費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無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附件五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18811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4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000" dirty="0"/>
              <a:t>為提升本系學生電腦資訊能力，系上將安排一系列電腦資訊教學課程，首先教授本系資訊基礎課程 </a:t>
            </a:r>
            <a:r>
              <a:rPr lang="en-US" altLang="zh-TW" sz="2000" dirty="0"/>
              <a:t>EndNote</a:t>
            </a:r>
            <a:r>
              <a:rPr lang="zh-TW" altLang="zh-TW" sz="2000" dirty="0"/>
              <a:t>，課程共計</a:t>
            </a:r>
            <a:r>
              <a:rPr lang="en-US" altLang="zh-TW" sz="2000" dirty="0"/>
              <a:t>12</a:t>
            </a:r>
            <a:r>
              <a:rPr lang="zh-TW" altLang="zh-TW" sz="2000" dirty="0"/>
              <a:t>小時，每堂</a:t>
            </a:r>
            <a:r>
              <a:rPr lang="en-US" altLang="zh-TW" sz="2000" dirty="0"/>
              <a:t>3</a:t>
            </a:r>
            <a:r>
              <a:rPr lang="zh-TW" altLang="zh-TW" sz="2000" dirty="0"/>
              <a:t>小時，共上</a:t>
            </a:r>
            <a:r>
              <a:rPr lang="en-US" altLang="zh-TW" sz="2000" dirty="0"/>
              <a:t>4</a:t>
            </a:r>
            <a:r>
              <a:rPr lang="zh-TW" altLang="zh-TW" sz="2000" dirty="0"/>
              <a:t>堂，課程最後一小時為認證考試。課程教學主要重點特色如下</a:t>
            </a:r>
            <a:r>
              <a:rPr lang="en-US" altLang="zh-TW" sz="2000" dirty="0"/>
              <a:t>:</a:t>
            </a:r>
            <a:endParaRPr lang="zh-TW" altLang="zh-TW" sz="2000" dirty="0"/>
          </a:p>
          <a:p>
            <a:pPr marL="0" indent="0">
              <a:buNone/>
            </a:pPr>
            <a:r>
              <a:rPr lang="en-US" altLang="zh-TW" sz="2000" dirty="0"/>
              <a:t> </a:t>
            </a:r>
            <a:endParaRPr lang="zh-TW" altLang="zh-TW" sz="2000" dirty="0"/>
          </a:p>
          <a:p>
            <a:pPr marL="0" indent="0">
              <a:buNone/>
            </a:pPr>
            <a:r>
              <a:rPr lang="en-US" altLang="zh-TW" sz="2000" dirty="0"/>
              <a:t>1.</a:t>
            </a:r>
            <a:r>
              <a:rPr lang="zh-TW" altLang="zh-TW" sz="2000" dirty="0"/>
              <a:t>介紹如何建立一個使用</a:t>
            </a:r>
            <a:r>
              <a:rPr lang="en-US" altLang="zh-TW" sz="2000" dirty="0"/>
              <a:t> EndNote </a:t>
            </a:r>
            <a:r>
              <a:rPr lang="zh-TW" altLang="zh-TW" sz="2000" dirty="0"/>
              <a:t>的環境。</a:t>
            </a:r>
          </a:p>
          <a:p>
            <a:pPr marL="0" indent="0">
              <a:buNone/>
            </a:pPr>
            <a:r>
              <a:rPr lang="en-US" altLang="zh-TW" sz="2000" dirty="0"/>
              <a:t>2.</a:t>
            </a:r>
            <a:r>
              <a:rPr lang="zh-TW" altLang="zh-TW" sz="2000" dirty="0"/>
              <a:t>介紹</a:t>
            </a:r>
            <a:r>
              <a:rPr lang="en-US" altLang="zh-TW" sz="2000" dirty="0"/>
              <a:t> EndNote </a:t>
            </a:r>
            <a:r>
              <a:rPr lang="zh-TW" altLang="zh-TW" sz="2000" dirty="0"/>
              <a:t>各種收集文獻、附加檔案、自動找全文的方法。</a:t>
            </a:r>
          </a:p>
          <a:p>
            <a:pPr marL="0" indent="0">
              <a:buNone/>
            </a:pPr>
            <a:r>
              <a:rPr lang="en-US" altLang="zh-TW" sz="2000" dirty="0"/>
              <a:t>3.</a:t>
            </a:r>
            <a:r>
              <a:rPr lang="zh-TW" altLang="zh-TW" sz="2000" dirty="0"/>
              <a:t>介紹分類、查詢、匯出等各種文獻管理功能。</a:t>
            </a:r>
          </a:p>
          <a:p>
            <a:pPr marL="0" indent="0">
              <a:buNone/>
            </a:pPr>
            <a:r>
              <a:rPr lang="en-US" altLang="zh-TW" sz="2000" dirty="0"/>
              <a:t>4.</a:t>
            </a:r>
            <a:r>
              <a:rPr lang="zh-TW" altLang="zh-TW" sz="2000" dirty="0"/>
              <a:t>介紹與</a:t>
            </a:r>
            <a:r>
              <a:rPr lang="en-US" altLang="zh-TW" sz="2000" dirty="0"/>
              <a:t> Word </a:t>
            </a:r>
            <a:r>
              <a:rPr lang="zh-TW" altLang="zh-TW" sz="2000" dirty="0"/>
              <a:t>搭配的引用文獻功能。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6561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000" dirty="0"/>
              <a:t>課程主要訓練學生成為資料科學家！熟悉資料採礦操作！用案例帶領學生熟悉</a:t>
            </a:r>
            <a:r>
              <a:rPr lang="en-US" altLang="zh-TW" sz="2000" dirty="0"/>
              <a:t>EM</a:t>
            </a:r>
            <a:r>
              <a:rPr lang="zh-TW" altLang="zh-TW" sz="2000" dirty="0"/>
              <a:t>的操作。用學習資料庫模擬學生是銀行的信用卡中心，讓學生使用</a:t>
            </a:r>
            <a:r>
              <a:rPr lang="en-US" altLang="zh-TW" sz="2000" dirty="0"/>
              <a:t>SAS</a:t>
            </a:r>
            <a:r>
              <a:rPr lang="zh-TW" altLang="zh-TW" sz="2000" dirty="0"/>
              <a:t>從百萬筆資料中決定普卡客戶是否能升等白金卡</a:t>
            </a:r>
            <a:r>
              <a:rPr lang="en-US" altLang="zh-TW" sz="2000" dirty="0"/>
              <a:t>.</a:t>
            </a:r>
            <a:r>
              <a:rPr lang="zh-TW" altLang="zh-TW" sz="2000" dirty="0"/>
              <a:t>透過</a:t>
            </a:r>
            <a:r>
              <a:rPr lang="en-US" altLang="zh-TW" sz="2000" dirty="0"/>
              <a:t> SAS</a:t>
            </a:r>
            <a:r>
              <a:rPr lang="zh-TW" altLang="zh-TW" sz="2000" dirty="0"/>
              <a:t>資料探勘的方法，從現在手上的大量資料中找出升等白金卡的主要條件</a:t>
            </a:r>
            <a:r>
              <a:rPr lang="en-US" altLang="zh-TW" sz="2000" dirty="0"/>
              <a:t>(</a:t>
            </a:r>
            <a:r>
              <a:rPr lang="zh-TW" altLang="zh-TW" sz="2000" dirty="0"/>
              <a:t>變數</a:t>
            </a:r>
            <a:r>
              <a:rPr lang="en-US" altLang="zh-TW" sz="2000" dirty="0"/>
              <a:t>)</a:t>
            </a:r>
            <a:r>
              <a:rPr lang="zh-TW" altLang="zh-TW" sz="2000" dirty="0"/>
              <a:t>，並建立模型，未來有客戶要求升等時，能夠透過模型快速決定此客戶是否能 升等白金卡。培養學生資料探勘實作能力。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81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資訊軟體應用課程</a:t>
            </a: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622" y="5299425"/>
            <a:ext cx="1774178" cy="132677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912" y="5277680"/>
            <a:ext cx="1774176" cy="1326775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277680"/>
            <a:ext cx="1774173" cy="1326773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434" y="5277680"/>
            <a:ext cx="1849120" cy="130884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446" y="5295609"/>
            <a:ext cx="1849120" cy="1308844"/>
          </a:xfrm>
          <a:prstGeom prst="rect">
            <a:avLst/>
          </a:prstGeom>
          <a:effectLst>
            <a:softEdge rad="31750"/>
          </a:effectLst>
        </p:spPr>
      </p:pic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199508"/>
              </p:ext>
            </p:extLst>
          </p:nvPr>
        </p:nvGraphicFramePr>
        <p:xfrm>
          <a:off x="1083210" y="1561518"/>
          <a:ext cx="9931792" cy="2819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739">
                  <a:extLst>
                    <a:ext uri="{9D8B030D-6E8A-4147-A177-3AD203B41FA5}">
                      <a16:colId xmlns:a16="http://schemas.microsoft.com/office/drawing/2014/main" xmlns="" val="3283932023"/>
                    </a:ext>
                  </a:extLst>
                </a:gridCol>
                <a:gridCol w="1968260">
                  <a:extLst>
                    <a:ext uri="{9D8B030D-6E8A-4147-A177-3AD203B41FA5}">
                      <a16:colId xmlns:a16="http://schemas.microsoft.com/office/drawing/2014/main" xmlns="" val="3251338949"/>
                    </a:ext>
                  </a:extLst>
                </a:gridCol>
                <a:gridCol w="969586">
                  <a:extLst>
                    <a:ext uri="{9D8B030D-6E8A-4147-A177-3AD203B41FA5}">
                      <a16:colId xmlns:a16="http://schemas.microsoft.com/office/drawing/2014/main" xmlns="" val="592918638"/>
                    </a:ext>
                  </a:extLst>
                </a:gridCol>
                <a:gridCol w="698102">
                  <a:extLst>
                    <a:ext uri="{9D8B030D-6E8A-4147-A177-3AD203B41FA5}">
                      <a16:colId xmlns:a16="http://schemas.microsoft.com/office/drawing/2014/main" xmlns="" val="3430486859"/>
                    </a:ext>
                  </a:extLst>
                </a:gridCol>
                <a:gridCol w="2882901">
                  <a:extLst>
                    <a:ext uri="{9D8B030D-6E8A-4147-A177-3AD203B41FA5}">
                      <a16:colId xmlns:a16="http://schemas.microsoft.com/office/drawing/2014/main" xmlns="" val="1707217945"/>
                    </a:ext>
                  </a:extLst>
                </a:gridCol>
                <a:gridCol w="698102">
                  <a:extLst>
                    <a:ext uri="{9D8B030D-6E8A-4147-A177-3AD203B41FA5}">
                      <a16:colId xmlns:a16="http://schemas.microsoft.com/office/drawing/2014/main" xmlns="" val="525405930"/>
                    </a:ext>
                  </a:extLst>
                </a:gridCol>
                <a:gridCol w="698102">
                  <a:extLst>
                    <a:ext uri="{9D8B030D-6E8A-4147-A177-3AD203B41FA5}">
                      <a16:colId xmlns:a16="http://schemas.microsoft.com/office/drawing/2014/main" xmlns="" val="3299158496"/>
                    </a:ext>
                  </a:extLst>
                </a:gridCol>
              </a:tblGrid>
              <a:tr h="70499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課程名稱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講師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授課次數 </a:t>
                      </a:r>
                      <a:r>
                        <a:rPr lang="en-US" altLang="zh-TW" sz="1200" u="none" strike="noStrike" dirty="0">
                          <a:effectLst/>
                        </a:rPr>
                        <a:t>/ </a:t>
                      </a:r>
                      <a:r>
                        <a:rPr lang="zh-TW" altLang="en-US" sz="1200" u="none" strike="noStrike" dirty="0">
                          <a:effectLst/>
                        </a:rPr>
                        <a:t>年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授課費用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證照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人數</a:t>
                      </a:r>
                      <a:r>
                        <a:rPr lang="en-US" altLang="zh-TW" sz="1200" u="none" strike="noStrike" dirty="0">
                          <a:effectLst/>
                        </a:rPr>
                        <a:t>/</a:t>
                      </a:r>
                      <a:r>
                        <a:rPr lang="zh-TW" altLang="en-US" sz="1200" u="none" strike="noStrike" dirty="0">
                          <a:effectLst/>
                        </a:rPr>
                        <a:t>年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特色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1359788"/>
                  </a:ext>
                </a:extLst>
              </a:tr>
              <a:tr h="70499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資訊軟體應用課程 </a:t>
                      </a:r>
                      <a:r>
                        <a:rPr lang="en-US" altLang="zh-TW" sz="1200" u="none" strike="noStrike" dirty="0">
                          <a:effectLst/>
                        </a:rPr>
                        <a:t>- R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工管系聘任師資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免費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無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附件六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02209654"/>
                  </a:ext>
                </a:extLst>
              </a:tr>
              <a:tr h="70499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資訊軟體應用課程 </a:t>
                      </a:r>
                      <a:r>
                        <a:rPr lang="en-US" altLang="zh-TW" sz="1200" u="none" strike="noStrike">
                          <a:effectLst/>
                        </a:rPr>
                        <a:t>- EndNote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工管系聘任師資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免費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無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附件七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132662"/>
                  </a:ext>
                </a:extLst>
              </a:tr>
              <a:tr h="7049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SAS Enterprise Guide</a:t>
                      </a:r>
                      <a:r>
                        <a:rPr lang="zh-TW" altLang="en-US" sz="1200" u="none" strike="noStrike">
                          <a:effectLst/>
                        </a:rPr>
                        <a:t>教育訓練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u="none" strike="noStrike">
                          <a:effectLst/>
                        </a:rPr>
                        <a:t>SAS</a:t>
                      </a:r>
                      <a:r>
                        <a:rPr lang="zh-TW" altLang="en-US" sz="1200" u="none" strike="noStrike">
                          <a:effectLst/>
                        </a:rPr>
                        <a:t>公司教育訓練中心講師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免費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SAS</a:t>
                      </a:r>
                      <a:r>
                        <a:rPr lang="zh-TW" altLang="en-US" sz="1200" u="none" strike="noStrike" dirty="0">
                          <a:effectLst/>
                        </a:rPr>
                        <a:t>國際認證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70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附件八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31327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98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/>
              <a:t>為提升本系學生電腦資訊能力，系上將安排一系列電腦資訊教學課程，首先教授本系資訊基礎課程 </a:t>
            </a:r>
            <a:r>
              <a:rPr lang="en-US" altLang="zh-TW" dirty="0"/>
              <a:t>Excel</a:t>
            </a:r>
            <a:r>
              <a:rPr lang="zh-TW" altLang="zh-TW" dirty="0"/>
              <a:t>，課程共計</a:t>
            </a:r>
            <a:r>
              <a:rPr lang="en-US" altLang="zh-TW" dirty="0"/>
              <a:t>12</a:t>
            </a:r>
            <a:r>
              <a:rPr lang="zh-TW" altLang="zh-TW" dirty="0"/>
              <a:t>小時，每堂</a:t>
            </a:r>
            <a:r>
              <a:rPr lang="en-US" altLang="zh-TW" dirty="0"/>
              <a:t>3</a:t>
            </a:r>
            <a:r>
              <a:rPr lang="zh-TW" altLang="zh-TW" dirty="0"/>
              <a:t>小時，共上</a:t>
            </a:r>
            <a:r>
              <a:rPr lang="en-US" altLang="zh-TW" dirty="0"/>
              <a:t>4</a:t>
            </a:r>
            <a:r>
              <a:rPr lang="zh-TW" altLang="zh-TW" dirty="0"/>
              <a:t>堂，課程最後一小時為認證考試。課程教學主要重點特色如下</a:t>
            </a:r>
            <a:r>
              <a:rPr lang="en-US" altLang="zh-TW" dirty="0"/>
              <a:t>: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zh-TW" dirty="0"/>
              <a:t>資料處理</a:t>
            </a:r>
            <a:r>
              <a:rPr lang="en-US" altLang="zh-TW" dirty="0"/>
              <a:t>&amp;</a:t>
            </a:r>
            <a:r>
              <a:rPr lang="zh-TW" altLang="zh-TW" dirty="0"/>
              <a:t>分類</a:t>
            </a:r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zh-TW" dirty="0"/>
              <a:t>資料匯入</a:t>
            </a:r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zh-TW" dirty="0"/>
              <a:t>函數公式撰寫</a:t>
            </a:r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zh-TW" dirty="0"/>
              <a:t>資料分析：成績排序</a:t>
            </a:r>
            <a:r>
              <a:rPr lang="en-US" altLang="zh-TW" dirty="0"/>
              <a:t>,</a:t>
            </a:r>
            <a:r>
              <a:rPr lang="zh-TW" altLang="zh-TW" dirty="0"/>
              <a:t>銷售統計</a:t>
            </a:r>
            <a:r>
              <a:rPr lang="en-US" altLang="zh-TW" dirty="0"/>
              <a:t>,</a:t>
            </a:r>
            <a:endParaRPr lang="zh-TW" altLang="zh-TW" dirty="0"/>
          </a:p>
          <a:p>
            <a:pPr marL="0" indent="0">
              <a:buNone/>
            </a:pPr>
            <a:r>
              <a:rPr lang="zh-TW" altLang="zh-TW" dirty="0"/>
              <a:t>營運管理數據</a:t>
            </a:r>
          </a:p>
          <a:p>
            <a:pPr marL="0" indent="0">
              <a:buNone/>
            </a:pPr>
            <a:r>
              <a:rPr lang="en-US" altLang="zh-TW" dirty="0"/>
              <a:t>5.</a:t>
            </a:r>
            <a:r>
              <a:rPr lang="zh-TW" altLang="zh-TW" dirty="0"/>
              <a:t>圖表設計</a:t>
            </a:r>
            <a:r>
              <a:rPr lang="en-US" altLang="zh-TW" dirty="0"/>
              <a:t>&amp;</a:t>
            </a:r>
            <a:r>
              <a:rPr lang="zh-TW" altLang="zh-TW" dirty="0"/>
              <a:t>美化</a:t>
            </a:r>
          </a:p>
          <a:p>
            <a:pPr marL="0" indent="0">
              <a:buNone/>
            </a:pPr>
            <a:r>
              <a:rPr lang="en-US" altLang="zh-TW" dirty="0"/>
              <a:t>6.</a:t>
            </a:r>
            <a:r>
              <a:rPr lang="zh-TW" altLang="zh-TW" dirty="0"/>
              <a:t>自動化表單</a:t>
            </a:r>
            <a:r>
              <a:rPr lang="en-US" altLang="zh-TW" dirty="0"/>
              <a:t>&amp;</a:t>
            </a:r>
            <a:r>
              <a:rPr lang="zh-TW" altLang="zh-TW" dirty="0"/>
              <a:t>樞紐分析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75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dirty="0"/>
              <a:t>為提升本系學生電腦資訊能力，系上將安排一系列電腦資訊教學課程，首先教授本系資訊基礎課程 </a:t>
            </a:r>
            <a:r>
              <a:rPr lang="en-US" altLang="zh-TW" dirty="0"/>
              <a:t>Word</a:t>
            </a:r>
            <a:r>
              <a:rPr lang="zh-TW" altLang="zh-TW" dirty="0"/>
              <a:t>，課程共計</a:t>
            </a:r>
            <a:r>
              <a:rPr lang="en-US" altLang="zh-TW" dirty="0"/>
              <a:t>12</a:t>
            </a:r>
            <a:r>
              <a:rPr lang="zh-TW" altLang="zh-TW" dirty="0"/>
              <a:t>小時，每堂</a:t>
            </a:r>
            <a:r>
              <a:rPr lang="en-US" altLang="zh-TW" dirty="0"/>
              <a:t>3</a:t>
            </a:r>
            <a:r>
              <a:rPr lang="zh-TW" altLang="zh-TW" dirty="0"/>
              <a:t>小時，共上</a:t>
            </a:r>
            <a:r>
              <a:rPr lang="en-US" altLang="zh-TW" dirty="0"/>
              <a:t>4</a:t>
            </a:r>
            <a:r>
              <a:rPr lang="zh-TW" altLang="zh-TW" dirty="0"/>
              <a:t>堂，課程最後一小時為認證考試。課程教學主要重點特色如下</a:t>
            </a:r>
            <a:r>
              <a:rPr lang="en-US" altLang="zh-TW" dirty="0"/>
              <a:t>: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zh-TW" dirty="0"/>
              <a:t>基本文書編輯</a:t>
            </a:r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zh-TW" dirty="0"/>
              <a:t>文書排版重點：段落、定位點、框線及項目符號的運用</a:t>
            </a:r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zh-TW" dirty="0"/>
              <a:t>圖文處理</a:t>
            </a:r>
            <a:r>
              <a:rPr lang="en-US" altLang="zh-TW" dirty="0"/>
              <a:t>,</a:t>
            </a:r>
            <a:r>
              <a:rPr lang="zh-TW" altLang="zh-TW" dirty="0"/>
              <a:t>快取圖案、</a:t>
            </a:r>
            <a:r>
              <a:rPr lang="en-US" altLang="zh-TW" dirty="0"/>
              <a:t>SmartArt</a:t>
            </a:r>
            <a:r>
              <a:rPr lang="zh-TW" altLang="zh-TW" dirty="0"/>
              <a:t>圖形</a:t>
            </a:r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zh-TW" dirty="0"/>
              <a:t>編製表格：調整欄寬與列高、表格的排序</a:t>
            </a:r>
          </a:p>
          <a:p>
            <a:pPr marL="0" indent="0">
              <a:buNone/>
            </a:pPr>
            <a:r>
              <a:rPr lang="en-US" altLang="zh-TW" dirty="0"/>
              <a:t>5.</a:t>
            </a:r>
            <a:r>
              <a:rPr lang="zh-TW" altLang="zh-TW" dirty="0"/>
              <a:t>論文撰寫排版＆合併列印技巧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830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7414" y="1690688"/>
            <a:ext cx="10515600" cy="47439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000" dirty="0" smtClean="0"/>
              <a:t>Minitab</a:t>
            </a:r>
            <a:r>
              <a:rPr lang="zh-TW" altLang="zh-TW" sz="2000" dirty="0"/>
              <a:t>，課程共計</a:t>
            </a:r>
            <a:r>
              <a:rPr lang="en-US" altLang="zh-TW" sz="2000" dirty="0"/>
              <a:t>12</a:t>
            </a:r>
            <a:r>
              <a:rPr lang="zh-TW" altLang="zh-TW" sz="2000" dirty="0"/>
              <a:t>小時，每堂</a:t>
            </a:r>
            <a:r>
              <a:rPr lang="en-US" altLang="zh-TW" sz="2000" dirty="0"/>
              <a:t>2.5</a:t>
            </a:r>
            <a:r>
              <a:rPr lang="zh-TW" altLang="zh-TW" sz="2000" dirty="0"/>
              <a:t>小時，共上</a:t>
            </a:r>
            <a:r>
              <a:rPr lang="en-US" altLang="zh-TW" sz="2000" dirty="0"/>
              <a:t>5</a:t>
            </a:r>
            <a:r>
              <a:rPr lang="zh-TW" altLang="zh-TW" sz="2000" dirty="0"/>
              <a:t>堂，課程最後一小時為認證考試</a:t>
            </a:r>
            <a:r>
              <a:rPr lang="zh-TW" altLang="zh-TW" sz="2000" dirty="0" smtClean="0"/>
              <a:t>。這</a:t>
            </a:r>
            <a:r>
              <a:rPr lang="zh-TW" altLang="zh-TW" sz="2000" dirty="0"/>
              <a:t>套軟體可自行執行資料計算，讓學生能專注吸收學術理論並結合現實生活中的實境應用</a:t>
            </a:r>
            <a:r>
              <a:rPr lang="zh-TW" altLang="zh-TW" sz="2000" dirty="0" smtClean="0"/>
              <a:t>。。</a:t>
            </a:r>
            <a:r>
              <a:rPr lang="zh-TW" altLang="zh-TW" sz="2000" dirty="0"/>
              <a:t>事實上，全球前</a:t>
            </a:r>
            <a:r>
              <a:rPr lang="en-US" altLang="zh-TW" sz="2000" dirty="0"/>
              <a:t> 500 </a:t>
            </a:r>
            <a:r>
              <a:rPr lang="zh-TW" altLang="zh-TW" sz="2000" dirty="0"/>
              <a:t>大的企業中，絕大多數都將</a:t>
            </a:r>
            <a:r>
              <a:rPr lang="en-US" altLang="zh-TW" sz="2000" dirty="0"/>
              <a:t>Minitab</a:t>
            </a:r>
            <a:r>
              <a:rPr lang="zh-TW" altLang="zh-TW" sz="2000" dirty="0"/>
              <a:t>列為製程能力或服務流程中不可或缺的重要分析工具之一</a:t>
            </a:r>
            <a:r>
              <a:rPr lang="zh-TW" altLang="zh-TW" sz="2000" dirty="0" smtClean="0"/>
              <a:t>。數以千計</a:t>
            </a:r>
            <a:r>
              <a:rPr lang="zh-TW" altLang="zh-TW" sz="2000" dirty="0"/>
              <a:t>的企業使用</a:t>
            </a:r>
            <a:r>
              <a:rPr lang="en-US" altLang="zh-TW" sz="2000" dirty="0"/>
              <a:t>Minitab</a:t>
            </a:r>
            <a:r>
              <a:rPr lang="zh-TW" altLang="zh-TW" sz="2000" dirty="0"/>
              <a:t>統計軟體、</a:t>
            </a:r>
            <a:r>
              <a:rPr lang="en-US" altLang="zh-TW" sz="2000" dirty="0" err="1"/>
              <a:t>Qeystone</a:t>
            </a:r>
            <a:r>
              <a:rPr lang="zh-TW" altLang="zh-TW" sz="2000" dirty="0"/>
              <a:t>、</a:t>
            </a:r>
            <a:r>
              <a:rPr lang="en-US" altLang="zh-TW" sz="2000" dirty="0"/>
              <a:t>Quality Companion</a:t>
            </a:r>
            <a:r>
              <a:rPr lang="zh-TW" altLang="zh-TW" sz="2000" dirty="0"/>
              <a:t>和</a:t>
            </a:r>
            <a:r>
              <a:rPr lang="en-US" altLang="zh-TW" sz="2000" dirty="0"/>
              <a:t>Quality Trainer</a:t>
            </a:r>
            <a:r>
              <a:rPr lang="zh-TW" altLang="zh-TW" sz="2000" dirty="0"/>
              <a:t>來找出流程的缺陷並加以改善</a:t>
            </a:r>
            <a:r>
              <a:rPr lang="zh-TW" altLang="zh-TW" sz="2000" dirty="0" smtClean="0"/>
              <a:t>。這</a:t>
            </a:r>
            <a:r>
              <a:rPr lang="zh-TW" altLang="zh-TW" sz="2000" dirty="0"/>
              <a:t>門專業的統計軟體課程在工管系系主任的細心規劃下，聘請業界具豐富實務經驗的講師，不但是全校少見的專業統計軟體資訊課程，而且只提供本系學生授課，更重要的是全系列課程費用全免，通過本課程認證考試的學生，系主任也會親自授予學生</a:t>
            </a:r>
            <a:r>
              <a:rPr lang="en-US" altLang="zh-TW" sz="2000" dirty="0"/>
              <a:t>Minitab</a:t>
            </a:r>
            <a:r>
              <a:rPr lang="zh-TW" altLang="zh-TW" sz="2000" dirty="0"/>
              <a:t>專業證書，本系學生上完課後不但能與業界直接接軌，還能夠提升就業競爭力。課程中除了讓學生知道為什麼要學</a:t>
            </a:r>
            <a:r>
              <a:rPr lang="en-US" altLang="zh-TW" sz="2000" dirty="0"/>
              <a:t>Minitab</a:t>
            </a:r>
            <a:r>
              <a:rPr lang="zh-TW" altLang="zh-TW" sz="2000" dirty="0"/>
              <a:t>，也告訴大家不管是上課</a:t>
            </a:r>
            <a:r>
              <a:rPr lang="en-US" altLang="zh-TW" sz="2000" dirty="0"/>
              <a:t>/</a:t>
            </a:r>
            <a:r>
              <a:rPr lang="zh-TW" altLang="zh-TW" sz="2000" dirty="0"/>
              <a:t>報告</a:t>
            </a:r>
            <a:r>
              <a:rPr lang="en-US" altLang="zh-TW" sz="2000" dirty="0"/>
              <a:t>/</a:t>
            </a:r>
            <a:r>
              <a:rPr lang="zh-TW" altLang="zh-TW" sz="2000" dirty="0"/>
              <a:t>專題</a:t>
            </a:r>
            <a:r>
              <a:rPr lang="en-US" altLang="zh-TW" sz="2000" dirty="0"/>
              <a:t>/</a:t>
            </a:r>
            <a:r>
              <a:rPr lang="zh-TW" altLang="zh-TW" sz="2000" dirty="0"/>
              <a:t>研究都需要使用</a:t>
            </a:r>
            <a:r>
              <a:rPr lang="en-US" altLang="zh-TW" sz="2000" dirty="0"/>
              <a:t>Minitab</a:t>
            </a:r>
            <a:r>
              <a:rPr lang="zh-TW" altLang="zh-TW" sz="2000" dirty="0"/>
              <a:t>，</a:t>
            </a:r>
            <a:r>
              <a:rPr lang="en-US" altLang="zh-TW" sz="2000" dirty="0"/>
              <a:t>Minitab</a:t>
            </a:r>
            <a:r>
              <a:rPr lang="zh-TW" altLang="zh-TW" sz="2000" dirty="0"/>
              <a:t>是數據統計課程裡面的博士班，要看數據統計資料有沒有令人印象深刻，先從</a:t>
            </a:r>
            <a:r>
              <a:rPr lang="en-US" altLang="zh-TW" sz="2000" dirty="0"/>
              <a:t>Minitab</a:t>
            </a:r>
            <a:r>
              <a:rPr lang="zh-TW" altLang="zh-TW" sz="2000" dirty="0"/>
              <a:t>開始！課程中老師特別加強學生的重要基礎觀念，例如</a:t>
            </a:r>
            <a:r>
              <a:rPr lang="en-US" altLang="zh-TW" sz="2000" dirty="0"/>
              <a:t>: 1.</a:t>
            </a:r>
            <a:r>
              <a:rPr lang="zh-TW" altLang="zh-TW" sz="2000" dirty="0"/>
              <a:t>如何產生</a:t>
            </a:r>
            <a:r>
              <a:rPr lang="en-US" altLang="zh-TW" sz="2000" dirty="0"/>
              <a:t>Minitab </a:t>
            </a:r>
            <a:r>
              <a:rPr lang="zh-TW" altLang="zh-TW" sz="2000" dirty="0"/>
              <a:t>工作表</a:t>
            </a:r>
            <a:r>
              <a:rPr lang="en-US" altLang="zh-TW" sz="2000" dirty="0"/>
              <a:t>/</a:t>
            </a:r>
            <a:r>
              <a:rPr lang="zh-TW" altLang="zh-TW" sz="2000" dirty="0"/>
              <a:t>子工作表</a:t>
            </a:r>
            <a:r>
              <a:rPr lang="en-US" altLang="zh-TW" sz="2000" dirty="0"/>
              <a:t>/</a:t>
            </a:r>
            <a:r>
              <a:rPr lang="zh-TW" altLang="zh-TW" sz="2000" dirty="0"/>
              <a:t>分割與合併工作表。</a:t>
            </a:r>
            <a:r>
              <a:rPr lang="en-US" altLang="zh-TW" sz="2000" dirty="0"/>
              <a:t>2.</a:t>
            </a:r>
            <a:r>
              <a:rPr lang="zh-TW" altLang="zh-TW" sz="2000" dirty="0"/>
              <a:t>欄之堆疊</a:t>
            </a:r>
            <a:r>
              <a:rPr lang="en-US" altLang="zh-TW" sz="2000" dirty="0"/>
              <a:t>/</a:t>
            </a:r>
            <a:r>
              <a:rPr lang="zh-TW" altLang="zh-TW" sz="2000" dirty="0"/>
              <a:t>轉置。</a:t>
            </a:r>
            <a:r>
              <a:rPr lang="en-US" altLang="zh-TW" sz="2000" dirty="0"/>
              <a:t>3.</a:t>
            </a:r>
            <a:r>
              <a:rPr lang="zh-TW" altLang="zh-TW" sz="2000" dirty="0"/>
              <a:t>數據排序。</a:t>
            </a:r>
            <a:r>
              <a:rPr lang="en-US" altLang="zh-TW" sz="2000" dirty="0"/>
              <a:t>4.</a:t>
            </a:r>
            <a:r>
              <a:rPr lang="zh-TW" altLang="zh-TW" sz="2000" dirty="0"/>
              <a:t>產生規律數據與網格數據。</a:t>
            </a:r>
            <a:r>
              <a:rPr lang="en-US" altLang="zh-TW" sz="2000" dirty="0"/>
              <a:t>5.</a:t>
            </a:r>
            <a:r>
              <a:rPr lang="zh-TW" altLang="zh-TW" sz="2000" dirty="0"/>
              <a:t>設定亂數種子。</a:t>
            </a:r>
            <a:r>
              <a:rPr lang="en-US" altLang="zh-TW" sz="2000" dirty="0"/>
              <a:t>6.</a:t>
            </a:r>
            <a:r>
              <a:rPr lang="zh-TW" altLang="zh-TW" sz="2000" dirty="0"/>
              <a:t>產生隨機樣本</a:t>
            </a:r>
            <a:r>
              <a:rPr lang="en-US" altLang="zh-TW" sz="2000" dirty="0"/>
              <a:t>7. </a:t>
            </a:r>
            <a:r>
              <a:rPr lang="zh-TW" altLang="zh-TW" sz="2000" dirty="0"/>
              <a:t>計算二項分配之機率值</a:t>
            </a:r>
            <a:r>
              <a:rPr lang="en-US" altLang="zh-TW" sz="2000" dirty="0"/>
              <a:t>8. </a:t>
            </a:r>
            <a:r>
              <a:rPr lang="zh-TW" altLang="zh-TW" sz="2000" dirty="0"/>
              <a:t>計算常態分配之機率值</a:t>
            </a:r>
            <a:r>
              <a:rPr lang="en-US" altLang="zh-TW" sz="2000" dirty="0"/>
              <a:t>9.</a:t>
            </a:r>
            <a:r>
              <a:rPr lang="zh-TW" altLang="zh-TW" sz="2000" dirty="0"/>
              <a:t>如何設定盒鬚圖</a:t>
            </a:r>
            <a:r>
              <a:rPr lang="en-US" altLang="zh-TW" sz="2000" dirty="0"/>
              <a:t>(Box Plot) / </a:t>
            </a:r>
            <a:r>
              <a:rPr lang="zh-TW" altLang="zh-TW" sz="2000" dirty="0"/>
              <a:t>間隔圖</a:t>
            </a:r>
            <a:r>
              <a:rPr lang="en-US" altLang="zh-TW" sz="2000" dirty="0"/>
              <a:t>(Interval Plot) / </a:t>
            </a:r>
            <a:r>
              <a:rPr lang="zh-TW" altLang="zh-TW" sz="2000" dirty="0"/>
              <a:t>個別數據圖</a:t>
            </a:r>
            <a:r>
              <a:rPr lang="en-US" altLang="zh-TW" sz="2000" dirty="0"/>
              <a:t>(Individual Value Plot)</a:t>
            </a:r>
            <a:r>
              <a:rPr lang="zh-TW" altLang="zh-TW" sz="2000" dirty="0"/>
              <a:t>等等。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197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zh-TW" sz="2000" dirty="0" smtClean="0"/>
              <a:t>先</a:t>
            </a:r>
            <a:r>
              <a:rPr lang="zh-TW" altLang="zh-TW" sz="2000" dirty="0"/>
              <a:t>教授本系資訊基礎課程</a:t>
            </a:r>
            <a:r>
              <a:rPr lang="en-US" altLang="zh-TW" sz="2000" dirty="0"/>
              <a:t> 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，課程共計</a:t>
            </a:r>
            <a:r>
              <a:rPr lang="en-US" altLang="zh-TW" sz="2000" dirty="0"/>
              <a:t>12</a:t>
            </a:r>
            <a:r>
              <a:rPr lang="zh-TW" altLang="zh-TW" sz="2000" dirty="0"/>
              <a:t>小時，課程最後一小時為認證考試。課程中老師使用淺顯易懂的比喻讓學生知道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名稱是由「矩陣實驗室」﹙</a:t>
            </a:r>
            <a:r>
              <a:rPr lang="en-US" altLang="zh-TW" sz="2000" dirty="0" err="1"/>
              <a:t>MATrixLABoratory</a:t>
            </a:r>
            <a:r>
              <a:rPr lang="zh-TW" altLang="zh-TW" sz="2000" dirty="0"/>
              <a:t>）所合成，是由</a:t>
            </a:r>
            <a:r>
              <a:rPr lang="en-US" altLang="zh-TW" sz="2000" dirty="0" err="1"/>
              <a:t>MathWorks</a:t>
            </a:r>
            <a:r>
              <a:rPr lang="zh-TW" altLang="zh-TW" sz="2000" dirty="0"/>
              <a:t>公司於</a:t>
            </a:r>
            <a:r>
              <a:rPr lang="en-US" altLang="zh-TW" sz="2000" dirty="0"/>
              <a:t>1984</a:t>
            </a:r>
            <a:r>
              <a:rPr lang="zh-TW" altLang="zh-TW" sz="2000" dirty="0"/>
              <a:t>年推出的商業數學軟體。讓學生知道為什麼要學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，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的新舊版差異性，也告訴大家寫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就是在寫程式</a:t>
            </a:r>
            <a:r>
              <a:rPr lang="en-US" altLang="zh-TW" sz="2000" dirty="0"/>
              <a:t>(</a:t>
            </a:r>
            <a:r>
              <a:rPr lang="zh-TW" altLang="zh-TW" sz="2000" dirty="0"/>
              <a:t>跟資料結構有關</a:t>
            </a:r>
            <a:r>
              <a:rPr lang="en-US" altLang="zh-TW" sz="2000" dirty="0"/>
              <a:t>)</a:t>
            </a:r>
            <a:r>
              <a:rPr lang="zh-TW" altLang="zh-TW" sz="2000" dirty="0"/>
              <a:t>，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是程式語言裡面的幼幼班，要看寫程式有沒有天份，先從</a:t>
            </a:r>
            <a:r>
              <a:rPr lang="en-US" altLang="zh-TW" sz="2000" dirty="0"/>
              <a:t>MATLAB</a:t>
            </a:r>
            <a:r>
              <a:rPr lang="zh-TW" altLang="zh-TW" sz="2000" dirty="0"/>
              <a:t>開始 ！告訴大家不管是上課</a:t>
            </a:r>
            <a:r>
              <a:rPr lang="en-US" altLang="zh-TW" sz="2000" dirty="0"/>
              <a:t>/</a:t>
            </a:r>
            <a:r>
              <a:rPr lang="zh-TW" altLang="zh-TW" sz="2000" dirty="0"/>
              <a:t>報告</a:t>
            </a:r>
            <a:r>
              <a:rPr lang="en-US" altLang="zh-TW" sz="2000" dirty="0"/>
              <a:t>/</a:t>
            </a:r>
            <a:r>
              <a:rPr lang="zh-TW" altLang="zh-TW" sz="2000" dirty="0"/>
              <a:t>專題</a:t>
            </a:r>
            <a:r>
              <a:rPr lang="en-US" altLang="zh-TW" sz="2000" dirty="0"/>
              <a:t>/</a:t>
            </a:r>
            <a:r>
              <a:rPr lang="zh-TW" altLang="zh-TW" sz="2000" dirty="0"/>
              <a:t>研究都需要使用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，老師特別在課堂中教導學生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在使用變數時不需預先經過變數宣告（</a:t>
            </a:r>
            <a:r>
              <a:rPr lang="en-US" altLang="zh-TW" sz="2000" dirty="0"/>
              <a:t>Variable Declaration</a:t>
            </a:r>
            <a:r>
              <a:rPr lang="zh-TW" altLang="zh-TW" sz="2000" dirty="0"/>
              <a:t>）的程序，所有數值變數預設以</a:t>
            </a:r>
            <a:r>
              <a:rPr lang="en-US" altLang="zh-TW" sz="2000" dirty="0"/>
              <a:t>double </a:t>
            </a:r>
            <a:r>
              <a:rPr lang="zh-TW" altLang="zh-TW" sz="2000" dirty="0"/>
              <a:t>資料型態（佔用</a:t>
            </a:r>
            <a:r>
              <a:rPr lang="en-US" altLang="zh-TW" sz="2000" dirty="0"/>
              <a:t>8</a:t>
            </a:r>
            <a:r>
              <a:rPr lang="zh-TW" altLang="zh-TW" sz="2000" dirty="0"/>
              <a:t>個</a:t>
            </a:r>
            <a:r>
              <a:rPr lang="en-US" altLang="zh-TW" sz="2000" dirty="0"/>
              <a:t>bytes</a:t>
            </a:r>
            <a:r>
              <a:rPr lang="zh-TW" altLang="zh-TW" sz="2000" dirty="0"/>
              <a:t>）儲存。並再課堂中讓學生實作把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計算的結果存在變數裡面，當變數的資料都還在時，怎麼清掉他們。也提醒同學操作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過程中觀察一下</a:t>
            </a:r>
            <a:r>
              <a:rPr lang="en-US" altLang="zh-TW" sz="2000" dirty="0"/>
              <a:t>Workspace(</a:t>
            </a:r>
            <a:r>
              <a:rPr lang="zh-TW" altLang="zh-TW" sz="2000" dirty="0"/>
              <a:t>老師特別淺顯的叮嚀課堂上的學生說</a:t>
            </a:r>
            <a:r>
              <a:rPr lang="en-US" altLang="zh-TW" sz="2000" dirty="0"/>
              <a:t>MATLAB </a:t>
            </a:r>
            <a:r>
              <a:rPr lang="zh-TW" altLang="zh-TW" sz="2000" dirty="0"/>
              <a:t>在進行各種運算時，會將變數儲存在記憶體內，這些儲存變數的記憶體空間稱為基本工作空間（</a:t>
            </a:r>
            <a:r>
              <a:rPr lang="en-US" altLang="zh-TW" sz="2000" dirty="0"/>
              <a:t>Base Workspace</a:t>
            </a:r>
            <a:r>
              <a:rPr lang="zh-TW" altLang="zh-TW" sz="2000" dirty="0"/>
              <a:t>）或簡稱工作空間（</a:t>
            </a:r>
            <a:r>
              <a:rPr lang="en-US" altLang="zh-TW" sz="2000" dirty="0"/>
              <a:t>Workspace))</a:t>
            </a:r>
            <a:r>
              <a:rPr lang="zh-TW" altLang="zh-TW" sz="2000" dirty="0"/>
              <a:t>、觀察一下你的</a:t>
            </a:r>
            <a:r>
              <a:rPr lang="en-US" altLang="zh-TW" sz="2000" dirty="0"/>
              <a:t>Command Window</a:t>
            </a:r>
            <a:r>
              <a:rPr lang="zh-TW" altLang="zh-TW" sz="2000" dirty="0"/>
              <a:t>、何處會需要一個分號的地方、什麼是</a:t>
            </a:r>
            <a:r>
              <a:rPr lang="en-US" altLang="zh-TW" sz="2000" dirty="0"/>
              <a:t>M</a:t>
            </a:r>
            <a:r>
              <a:rPr lang="zh-TW" altLang="zh-TW" sz="2000" dirty="0"/>
              <a:t>檔案、如何離開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。也教導系上學生</a:t>
            </a:r>
            <a:r>
              <a:rPr lang="en-US" altLang="zh-TW" sz="2000" dirty="0" err="1"/>
              <a:t>Matlab</a:t>
            </a:r>
            <a:r>
              <a:rPr lang="zh-TW" altLang="zh-TW" sz="2000" dirty="0"/>
              <a:t>能夠用在處理成績</a:t>
            </a:r>
            <a:r>
              <a:rPr lang="en-US" altLang="zh-TW" sz="2000" dirty="0"/>
              <a:t>(</a:t>
            </a:r>
            <a:r>
              <a:rPr lang="zh-TW" altLang="zh-TW" sz="2000" dirty="0"/>
              <a:t>最高分、最低分、平均分數</a:t>
            </a:r>
            <a:r>
              <a:rPr lang="en-US" altLang="zh-TW" sz="2000" dirty="0"/>
              <a:t>)</a:t>
            </a:r>
            <a:r>
              <a:rPr lang="zh-TW" altLang="zh-TW" sz="2000" dirty="0"/>
              <a:t>、當成計算機、算評量分數等之使用方法</a:t>
            </a:r>
            <a:r>
              <a:rPr lang="zh-TW" altLang="zh-TW" sz="2000" dirty="0" smtClean="0"/>
              <a:t>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9499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zh-TW" sz="2400" dirty="0"/>
              <a:t>課程中老師特別加強學生的重要基礎觀念，例如</a:t>
            </a:r>
            <a:r>
              <a:rPr lang="en-US" altLang="zh-TW" sz="2400" dirty="0"/>
              <a:t>: 1.</a:t>
            </a:r>
            <a:r>
              <a:rPr lang="zh-TW" altLang="zh-TW" sz="2400" dirty="0"/>
              <a:t>使用</a:t>
            </a:r>
            <a:r>
              <a:rPr lang="en-US" altLang="zh-TW" sz="2400" dirty="0"/>
              <a:t>clear </a:t>
            </a:r>
            <a:r>
              <a:rPr lang="zh-TW" altLang="zh-TW" sz="2400" dirty="0"/>
              <a:t>指令來清除或刪除工作空間內的某一特定或所有變數，以避免記憶體的閒置與浪費</a:t>
            </a:r>
            <a:r>
              <a:rPr lang="zh-TW" altLang="zh-TW" sz="2400" dirty="0" smtClean="0"/>
              <a:t>。</a:t>
            </a:r>
            <a:r>
              <a:rPr lang="en-US" altLang="zh-TW" sz="2100" dirty="0" smtClean="0"/>
              <a:t>2</a:t>
            </a:r>
            <a:r>
              <a:rPr lang="en-US" altLang="zh-TW" sz="2100" dirty="0"/>
              <a:t>.</a:t>
            </a:r>
            <a:r>
              <a:rPr lang="zh-TW" altLang="zh-TW" sz="2100" dirty="0"/>
              <a:t>不加任何選項（</a:t>
            </a:r>
            <a:r>
              <a:rPr lang="en-US" altLang="zh-TW" sz="2100" dirty="0"/>
              <a:t>Options</a:t>
            </a:r>
            <a:r>
              <a:rPr lang="zh-TW" altLang="zh-TW" sz="2100" dirty="0"/>
              <a:t>）時，</a:t>
            </a:r>
            <a:r>
              <a:rPr lang="en-US" altLang="zh-TW" sz="2100" dirty="0"/>
              <a:t>save </a:t>
            </a:r>
            <a:r>
              <a:rPr lang="zh-TW" altLang="zh-TW" sz="2100" dirty="0"/>
              <a:t>指令會將工作空間內的變數以二進制（</a:t>
            </a:r>
            <a:r>
              <a:rPr lang="en-US" altLang="zh-TW" sz="2100" dirty="0"/>
              <a:t>Binary</a:t>
            </a:r>
            <a:r>
              <a:rPr lang="zh-TW" altLang="zh-TW" sz="2100" dirty="0"/>
              <a:t>）的方式儲存至副檔名為</a:t>
            </a:r>
            <a:r>
              <a:rPr lang="en-US" altLang="zh-TW" sz="2100" dirty="0"/>
              <a:t>mat </a:t>
            </a:r>
            <a:r>
              <a:rPr lang="zh-TW" altLang="zh-TW" sz="2100" dirty="0"/>
              <a:t>的檔案。</a:t>
            </a:r>
            <a:r>
              <a:rPr lang="en-US" altLang="zh-TW" sz="2100" dirty="0"/>
              <a:t>3.</a:t>
            </a:r>
            <a:r>
              <a:rPr lang="zh-TW" altLang="zh-TW" sz="2100" dirty="0"/>
              <a:t>在算式的後面加上分號，可以隱藏計算的結果，直接儲存在變數內等。</a:t>
            </a:r>
            <a:r>
              <a:rPr lang="en-US" altLang="zh-TW" sz="2100" dirty="0"/>
              <a:t>4.</a:t>
            </a:r>
            <a:r>
              <a:rPr lang="zh-TW" altLang="zh-TW" sz="2100" dirty="0"/>
              <a:t>若要一次執行大量的</a:t>
            </a:r>
            <a:r>
              <a:rPr lang="en-US" altLang="zh-TW" sz="2100" dirty="0" err="1"/>
              <a:t>Matlab</a:t>
            </a:r>
            <a:r>
              <a:rPr lang="en-US" altLang="zh-TW" sz="2100" dirty="0"/>
              <a:t> </a:t>
            </a:r>
            <a:r>
              <a:rPr lang="zh-TW" altLang="zh-TW" sz="2100" dirty="0"/>
              <a:t>指令，可將這些指令存放於一個副檔名為</a:t>
            </a:r>
            <a:r>
              <a:rPr lang="en-US" altLang="zh-TW" sz="2100" dirty="0"/>
              <a:t>m</a:t>
            </a:r>
            <a:r>
              <a:rPr lang="zh-TW" altLang="zh-TW" sz="2100" dirty="0"/>
              <a:t>的檔案，並在</a:t>
            </a:r>
            <a:r>
              <a:rPr lang="en-US" altLang="zh-TW" sz="2100" dirty="0" err="1"/>
              <a:t>Matlab</a:t>
            </a:r>
            <a:r>
              <a:rPr lang="en-US" altLang="zh-TW" sz="2100" dirty="0"/>
              <a:t> </a:t>
            </a:r>
            <a:r>
              <a:rPr lang="zh-TW" altLang="zh-TW" sz="2100" dirty="0"/>
              <a:t>指令提示號下鍵入此檔案的主檔名即可。所有變數都會被保留在工作空間，可以隨時檢查其值。</a:t>
            </a:r>
            <a:r>
              <a:rPr lang="en-US" altLang="zh-TW" sz="2100" dirty="0"/>
              <a:t>5.</a:t>
            </a:r>
            <a:r>
              <a:rPr lang="zh-TW" altLang="zh-TW" sz="2100" dirty="0"/>
              <a:t>特別加強與</a:t>
            </a:r>
            <a:r>
              <a:rPr lang="en-US" altLang="zh-TW" sz="2100" dirty="0" err="1"/>
              <a:t>Matlab</a:t>
            </a:r>
            <a:r>
              <a:rPr lang="zh-TW" altLang="zh-TW" sz="2100" dirty="0"/>
              <a:t>搜尋路徑相關指令：</a:t>
            </a:r>
            <a:r>
              <a:rPr lang="en-US" altLang="zh-TW" sz="2100" dirty="0"/>
              <a:t>path(</a:t>
            </a:r>
            <a:r>
              <a:rPr lang="zh-TW" altLang="zh-TW" sz="2100" dirty="0"/>
              <a:t>檢視</a:t>
            </a:r>
            <a:r>
              <a:rPr lang="en-US" altLang="zh-TW" sz="2100" dirty="0" err="1"/>
              <a:t>Matlab</a:t>
            </a:r>
            <a:r>
              <a:rPr lang="zh-TW" altLang="zh-TW" sz="2100" dirty="0"/>
              <a:t>已設定的搜尋路徑</a:t>
            </a:r>
            <a:r>
              <a:rPr lang="en-US" altLang="zh-TW" sz="2100" dirty="0"/>
              <a:t>)</a:t>
            </a:r>
            <a:r>
              <a:rPr lang="zh-TW" altLang="zh-TW" sz="2100" dirty="0"/>
              <a:t>、</a:t>
            </a:r>
            <a:r>
              <a:rPr lang="en-US" altLang="zh-TW" sz="2100" dirty="0"/>
              <a:t>which (</a:t>
            </a:r>
            <a:r>
              <a:rPr lang="zh-TW" altLang="zh-TW" sz="2100" dirty="0"/>
              <a:t>查詢某一特定指令所在的搜尋路徑</a:t>
            </a:r>
            <a:r>
              <a:rPr lang="en-US" altLang="zh-TW" sz="2100" dirty="0"/>
              <a:t>)</a:t>
            </a:r>
            <a:r>
              <a:rPr lang="zh-TW" altLang="zh-TW" sz="2100" dirty="0"/>
              <a:t>、</a:t>
            </a:r>
            <a:r>
              <a:rPr lang="en-US" altLang="zh-TW" sz="2100" dirty="0" err="1"/>
              <a:t>addpath</a:t>
            </a:r>
            <a:r>
              <a:rPr lang="en-US" altLang="zh-TW" sz="2100" dirty="0"/>
              <a:t>(</a:t>
            </a:r>
            <a:r>
              <a:rPr lang="zh-TW" altLang="zh-TW" sz="2100" dirty="0"/>
              <a:t>將目錄加入</a:t>
            </a:r>
            <a:r>
              <a:rPr lang="en-US" altLang="zh-TW" sz="2100" dirty="0"/>
              <a:t>MATLAB </a:t>
            </a:r>
            <a:r>
              <a:rPr lang="zh-TW" altLang="zh-TW" sz="2100" dirty="0"/>
              <a:t>的搜尋路徑</a:t>
            </a:r>
            <a:r>
              <a:rPr lang="en-US" altLang="zh-TW" sz="2100" dirty="0"/>
              <a:t>) </a:t>
            </a:r>
            <a:r>
              <a:rPr lang="zh-TW" altLang="zh-TW" sz="2100" dirty="0"/>
              <a:t>、</a:t>
            </a:r>
            <a:r>
              <a:rPr lang="en-US" altLang="zh-TW" sz="2100" dirty="0" err="1"/>
              <a:t>addpath</a:t>
            </a:r>
            <a:r>
              <a:rPr lang="en-US" altLang="zh-TW" sz="2100" dirty="0"/>
              <a:t>(</a:t>
            </a:r>
            <a:r>
              <a:rPr lang="zh-TW" altLang="zh-TW" sz="2100" dirty="0"/>
              <a:t>將目錄從</a:t>
            </a:r>
            <a:r>
              <a:rPr lang="en-US" altLang="zh-TW" sz="2100" dirty="0" err="1"/>
              <a:t>Matlab</a:t>
            </a:r>
            <a:r>
              <a:rPr lang="zh-TW" altLang="zh-TW" sz="2100" dirty="0"/>
              <a:t>的搜尋路徑移除</a:t>
            </a:r>
            <a:r>
              <a:rPr lang="en-US" altLang="zh-TW" sz="2100" dirty="0"/>
              <a:t>)</a:t>
            </a:r>
            <a:r>
              <a:rPr lang="zh-TW" altLang="zh-TW" sz="2100" dirty="0"/>
              <a:t>。</a:t>
            </a:r>
            <a:r>
              <a:rPr lang="en-US" altLang="zh-TW" sz="2100" dirty="0"/>
              <a:t>6. </a:t>
            </a:r>
            <a:r>
              <a:rPr lang="en-US" altLang="zh-TW" sz="2100" dirty="0" err="1"/>
              <a:t>Matlab</a:t>
            </a:r>
            <a:r>
              <a:rPr lang="zh-TW" altLang="zh-TW" sz="2100" dirty="0"/>
              <a:t>中的變數還可用來儲存向量（</a:t>
            </a:r>
            <a:r>
              <a:rPr lang="en-US" altLang="zh-TW" sz="2100" dirty="0"/>
              <a:t>Vectors</a:t>
            </a:r>
            <a:r>
              <a:rPr lang="zh-TW" altLang="zh-TW" sz="2100" dirty="0"/>
              <a:t>）及矩陣（</a:t>
            </a:r>
            <a:r>
              <a:rPr lang="en-US" altLang="zh-TW" sz="2100" dirty="0"/>
              <a:t>Matrix</a:t>
            </a:r>
            <a:r>
              <a:rPr lang="zh-TW" altLang="zh-TW" sz="2100" dirty="0"/>
              <a:t>），以進行各種運算。</a:t>
            </a:r>
            <a:r>
              <a:rPr lang="en-US" altLang="zh-TW" sz="2100" dirty="0"/>
              <a:t>7. </a:t>
            </a:r>
            <a:r>
              <a:rPr lang="en-US" altLang="zh-TW" sz="2100" dirty="0" err="1"/>
              <a:t>Matlab</a:t>
            </a:r>
            <a:r>
              <a:rPr lang="en-US" altLang="zh-TW" sz="2100" dirty="0"/>
              <a:t> </a:t>
            </a:r>
            <a:r>
              <a:rPr lang="zh-TW" altLang="zh-TW" sz="2100" dirty="0"/>
              <a:t>中，所有矩陣的內部表示法都是以直行為主的一維向量，並可以使用一維或二維下標來存取矩陣，可以使用矩陣下標來進行矩陣的索引（</a:t>
            </a:r>
            <a:r>
              <a:rPr lang="en-US" altLang="zh-TW" sz="2100" dirty="0"/>
              <a:t>Indexing</a:t>
            </a:r>
            <a:r>
              <a:rPr lang="zh-TW" altLang="zh-TW" sz="2100" dirty="0"/>
              <a:t>）。</a:t>
            </a:r>
            <a:r>
              <a:rPr lang="en-US" altLang="zh-TW" sz="2100" dirty="0"/>
              <a:t>8.</a:t>
            </a:r>
            <a:r>
              <a:rPr lang="zh-TW" altLang="zh-TW" sz="2100" dirty="0"/>
              <a:t>處理完數字，</a:t>
            </a:r>
            <a:r>
              <a:rPr lang="en-US" altLang="zh-TW" sz="2100" dirty="0" err="1"/>
              <a:t>Matlab</a:t>
            </a:r>
            <a:r>
              <a:rPr lang="zh-TW" altLang="zh-TW" sz="2100" dirty="0"/>
              <a:t>也會需要處理文字的部分，並告訴大家主要使用的時機</a:t>
            </a:r>
            <a:r>
              <a:rPr lang="en-US" altLang="zh-TW" sz="2100" dirty="0"/>
              <a:t>(</a:t>
            </a:r>
            <a:r>
              <a:rPr lang="zh-TW" altLang="zh-TW" sz="2100" dirty="0"/>
              <a:t>複合資料處理、繪圖</a:t>
            </a:r>
            <a:r>
              <a:rPr lang="en-US" altLang="zh-TW" sz="2100" dirty="0"/>
              <a:t>)</a:t>
            </a:r>
            <a:r>
              <a:rPr lang="zh-TW" altLang="zh-TW" sz="2100" dirty="0"/>
              <a:t>，因為在</a:t>
            </a:r>
            <a:r>
              <a:rPr lang="en-US" altLang="zh-TW" sz="2100" dirty="0" err="1"/>
              <a:t>Matlab</a:t>
            </a:r>
            <a:r>
              <a:rPr lang="zh-TW" altLang="zh-TW" sz="2100" dirty="0"/>
              <a:t>，矩陣，可以儲存數字，也可以儲存文字。</a:t>
            </a:r>
            <a:r>
              <a:rPr lang="en-US" altLang="zh-TW" sz="2100" dirty="0"/>
              <a:t>9.</a:t>
            </a:r>
            <a:r>
              <a:rPr lang="zh-TW" altLang="zh-TW" sz="2100" dirty="0"/>
              <a:t>課堂中老師帶領學生在</a:t>
            </a:r>
            <a:r>
              <a:rPr lang="en-US" altLang="zh-TW" sz="2100" dirty="0" err="1"/>
              <a:t>Matlab</a:t>
            </a:r>
            <a:r>
              <a:rPr lang="zh-TW" altLang="zh-TW" sz="2100" dirty="0"/>
              <a:t>螢幕上顯示</a:t>
            </a:r>
            <a:r>
              <a:rPr lang="en-US" altLang="zh-TW" sz="2100" dirty="0" err="1"/>
              <a:t>Idon'tknow</a:t>
            </a:r>
            <a:r>
              <a:rPr lang="en-US" altLang="zh-TW" sz="2100" dirty="0"/>
              <a:t> what are you talking about</a:t>
            </a:r>
            <a:r>
              <a:rPr lang="zh-TW" altLang="zh-TW" sz="2100" dirty="0"/>
              <a:t>等字串，並告訴大家要怎麼儲存多個字串及如何使用二維字元陣列。</a:t>
            </a:r>
            <a:endParaRPr lang="zh-TW" altLang="en-US" sz="21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66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000" dirty="0"/>
              <a:t>為提升本系學生電腦資訊能力，系上將安排一系列電腦資訊教學課程，首先教授本系資訊基礎課程 </a:t>
            </a:r>
            <a:r>
              <a:rPr lang="en-US" altLang="zh-TW" sz="2000" dirty="0"/>
              <a:t>Visio</a:t>
            </a:r>
            <a:r>
              <a:rPr lang="zh-TW" altLang="zh-TW" sz="2000" dirty="0"/>
              <a:t>，課程共計</a:t>
            </a:r>
            <a:r>
              <a:rPr lang="en-US" altLang="zh-TW" sz="2000" dirty="0"/>
              <a:t>12</a:t>
            </a:r>
            <a:r>
              <a:rPr lang="zh-TW" altLang="zh-TW" sz="2000" dirty="0"/>
              <a:t>小時，每堂</a:t>
            </a:r>
            <a:r>
              <a:rPr lang="en-US" altLang="zh-TW" sz="2000" dirty="0"/>
              <a:t>3</a:t>
            </a:r>
            <a:r>
              <a:rPr lang="zh-TW" altLang="zh-TW" sz="2000" dirty="0"/>
              <a:t>小時，共上</a:t>
            </a:r>
            <a:r>
              <a:rPr lang="en-US" altLang="zh-TW" sz="2000" dirty="0"/>
              <a:t>4</a:t>
            </a:r>
            <a:r>
              <a:rPr lang="zh-TW" altLang="zh-TW" sz="2000" dirty="0"/>
              <a:t>堂，課程最後一小時為認證考試。課程教學主要重點特色如下</a:t>
            </a:r>
            <a:r>
              <a:rPr lang="en-US" altLang="zh-TW" sz="2000" dirty="0"/>
              <a:t>:</a:t>
            </a:r>
            <a:endParaRPr lang="zh-TW" altLang="zh-TW" sz="2000" dirty="0"/>
          </a:p>
          <a:p>
            <a:pPr marL="0" indent="0">
              <a:buNone/>
            </a:pPr>
            <a:r>
              <a:rPr lang="en-US" altLang="zh-TW" sz="2000" dirty="0"/>
              <a:t>1.</a:t>
            </a:r>
            <a:r>
              <a:rPr lang="zh-TW" altLang="zh-TW" sz="2000" dirty="0"/>
              <a:t>學會完成自訂樣板的建立，並將數個樣板另存為樣版範本</a:t>
            </a:r>
            <a:r>
              <a:rPr lang="en-US" altLang="zh-TW" sz="2000" dirty="0"/>
              <a:t> </a:t>
            </a:r>
            <a:br>
              <a:rPr lang="en-US" altLang="zh-TW" sz="2000" dirty="0"/>
            </a:br>
            <a:r>
              <a:rPr lang="en-US" altLang="zh-TW" sz="2000" dirty="0"/>
              <a:t>2.</a:t>
            </a:r>
            <a:r>
              <a:rPr lang="zh-TW" altLang="zh-TW" sz="2000" dirty="0"/>
              <a:t>學會流程圖的建立</a:t>
            </a:r>
            <a:r>
              <a:rPr lang="en-US" altLang="zh-TW" sz="2000" dirty="0"/>
              <a:t> </a:t>
            </a:r>
            <a:br>
              <a:rPr lang="en-US" altLang="zh-TW" sz="2000" dirty="0"/>
            </a:br>
            <a:r>
              <a:rPr lang="en-US" altLang="zh-TW" sz="2000" dirty="0"/>
              <a:t>3.</a:t>
            </a:r>
            <a:r>
              <a:rPr lang="zh-TW" altLang="zh-TW" sz="2000" dirty="0"/>
              <a:t>學會建立多頁面的</a:t>
            </a:r>
            <a:r>
              <a:rPr lang="en-US" altLang="zh-TW" sz="2000" dirty="0"/>
              <a:t>Visio</a:t>
            </a:r>
            <a:r>
              <a:rPr lang="zh-TW" altLang="zh-TW" sz="2000" dirty="0"/>
              <a:t>組織圖</a:t>
            </a:r>
            <a:r>
              <a:rPr lang="en-US" altLang="zh-TW" sz="2000" dirty="0"/>
              <a:t> </a:t>
            </a:r>
            <a:br>
              <a:rPr lang="en-US" altLang="zh-TW" sz="2000" dirty="0"/>
            </a:br>
            <a:r>
              <a:rPr lang="en-US" altLang="zh-TW" sz="2000" dirty="0"/>
              <a:t>4.</a:t>
            </a:r>
            <a:r>
              <a:rPr lang="zh-TW" altLang="zh-TW" sz="2000" dirty="0"/>
              <a:t>學會專案圖表的製作，包含</a:t>
            </a:r>
            <a:r>
              <a:rPr lang="en-US" altLang="zh-TW" sz="2000" dirty="0"/>
              <a:t>Visio</a:t>
            </a:r>
            <a:r>
              <a:rPr lang="zh-TW" altLang="zh-TW" sz="2000" dirty="0"/>
              <a:t>甘特圖、</a:t>
            </a:r>
            <a:r>
              <a:rPr lang="en-US" altLang="zh-TW" sz="2000" dirty="0"/>
              <a:t>Visio</a:t>
            </a:r>
            <a:r>
              <a:rPr lang="zh-TW" altLang="zh-TW" sz="2000" dirty="0"/>
              <a:t>時刻表、</a:t>
            </a:r>
            <a:r>
              <a:rPr lang="en-US" altLang="zh-TW" sz="2000" dirty="0" smtClean="0"/>
              <a:t>Visio</a:t>
            </a:r>
            <a:r>
              <a:rPr lang="zh-TW" altLang="en-US" sz="2000" dirty="0" smtClean="0"/>
              <a:t> 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 </a:t>
            </a:r>
            <a:r>
              <a:rPr lang="en-US" altLang="zh-TW" sz="2000" dirty="0" smtClean="0"/>
              <a:t>WBS</a:t>
            </a:r>
            <a:r>
              <a:rPr lang="zh-TW" altLang="zh-TW" sz="2000" dirty="0"/>
              <a:t>圖表</a:t>
            </a:r>
            <a:r>
              <a:rPr lang="en-US" altLang="zh-TW" sz="2000" dirty="0"/>
              <a:t> </a:t>
            </a:r>
            <a:br>
              <a:rPr lang="en-US" altLang="zh-TW" sz="2000" dirty="0"/>
            </a:br>
            <a:r>
              <a:rPr lang="en-US" altLang="zh-TW" sz="2000" dirty="0" smtClean="0"/>
              <a:t>5</a:t>
            </a:r>
            <a:r>
              <a:rPr lang="en-US" altLang="zh-TW" sz="2000" dirty="0"/>
              <a:t>.</a:t>
            </a:r>
            <a:r>
              <a:rPr lang="zh-TW" altLang="zh-TW" sz="2000" dirty="0"/>
              <a:t>學會將組織圖的所有頁面，發佈為網頁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443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附件六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000" dirty="0"/>
              <a:t>為提升本系學生電腦資訊能力，系上將安排一系列電腦資訊教學課程，首先教授本系資訊基礎課程 </a:t>
            </a:r>
            <a:r>
              <a:rPr lang="en-US" altLang="zh-TW" sz="2000" dirty="0"/>
              <a:t>R</a:t>
            </a:r>
            <a:r>
              <a:rPr lang="zh-TW" altLang="zh-TW" sz="2000" dirty="0"/>
              <a:t>，課程共計</a:t>
            </a:r>
            <a:r>
              <a:rPr lang="en-US" altLang="zh-TW" sz="2000" dirty="0"/>
              <a:t>12</a:t>
            </a:r>
            <a:r>
              <a:rPr lang="zh-TW" altLang="zh-TW" sz="2000" dirty="0"/>
              <a:t>小時，每堂</a:t>
            </a:r>
            <a:r>
              <a:rPr lang="en-US" altLang="zh-TW" sz="2000" dirty="0"/>
              <a:t>3</a:t>
            </a:r>
            <a:r>
              <a:rPr lang="zh-TW" altLang="zh-TW" sz="2000" dirty="0"/>
              <a:t>小時，共上</a:t>
            </a:r>
            <a:r>
              <a:rPr lang="en-US" altLang="zh-TW" sz="2000" dirty="0"/>
              <a:t>4</a:t>
            </a:r>
            <a:r>
              <a:rPr lang="zh-TW" altLang="zh-TW" sz="2000" dirty="0"/>
              <a:t>堂，課程最後一小時為認證考試。課程教學主要重點特色如下</a:t>
            </a:r>
            <a:r>
              <a:rPr lang="en-US" altLang="zh-TW" sz="2000" dirty="0"/>
              <a:t>:</a:t>
            </a:r>
            <a:endParaRPr lang="zh-TW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1</a:t>
            </a:r>
            <a:r>
              <a:rPr lang="en-US" altLang="zh-TW" sz="2000" dirty="0"/>
              <a:t>.</a:t>
            </a:r>
            <a:r>
              <a:rPr lang="zh-TW" altLang="zh-TW" sz="2000" dirty="0"/>
              <a:t>快速熟悉</a:t>
            </a:r>
            <a:r>
              <a:rPr lang="en-US" altLang="zh-TW" sz="2000" dirty="0"/>
              <a:t> R </a:t>
            </a:r>
            <a:r>
              <a:rPr lang="zh-TW" altLang="zh-TW" sz="2000" dirty="0"/>
              <a:t>語言</a:t>
            </a:r>
          </a:p>
          <a:p>
            <a:pPr marL="0" indent="0">
              <a:buNone/>
            </a:pPr>
            <a:r>
              <a:rPr lang="en-US" altLang="zh-TW" sz="2000" dirty="0"/>
              <a:t>2.</a:t>
            </a:r>
            <a:r>
              <a:rPr lang="zh-TW" altLang="zh-TW" sz="2000" dirty="0"/>
              <a:t>學會利用</a:t>
            </a:r>
            <a:r>
              <a:rPr lang="en-US" altLang="zh-TW" sz="2000" dirty="0"/>
              <a:t> R </a:t>
            </a:r>
            <a:r>
              <a:rPr lang="zh-TW" altLang="zh-TW" sz="2000" dirty="0"/>
              <a:t>語言進行資料分析</a:t>
            </a:r>
          </a:p>
          <a:p>
            <a:pPr marL="0" indent="0">
              <a:buNone/>
            </a:pPr>
            <a:r>
              <a:rPr lang="en-US" altLang="zh-TW" sz="2000" dirty="0"/>
              <a:t>3.</a:t>
            </a:r>
            <a:r>
              <a:rPr lang="zh-TW" altLang="zh-TW" sz="2000" dirty="0"/>
              <a:t>體驗資料科學的基本流程</a:t>
            </a:r>
          </a:p>
          <a:p>
            <a:pPr marL="0" indent="0">
              <a:buNone/>
            </a:pPr>
            <a:r>
              <a:rPr lang="en-US" altLang="zh-TW" sz="2000" dirty="0"/>
              <a:t>4.</a:t>
            </a:r>
            <a:r>
              <a:rPr lang="zh-TW" altLang="zh-TW" sz="2000" dirty="0"/>
              <a:t>利用</a:t>
            </a:r>
            <a:r>
              <a:rPr lang="en-US" altLang="zh-TW" sz="2000" dirty="0"/>
              <a:t> R </a:t>
            </a:r>
            <a:r>
              <a:rPr lang="zh-TW" altLang="zh-TW" sz="2000" dirty="0"/>
              <a:t>語言建立</a:t>
            </a:r>
            <a:r>
              <a:rPr lang="en-US" altLang="zh-TW" sz="2000" dirty="0"/>
              <a:t> Reproducible </a:t>
            </a:r>
            <a:r>
              <a:rPr lang="zh-TW" altLang="zh-TW" sz="2000" dirty="0"/>
              <a:t>圖表和報告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095328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416</TotalTime>
  <Words>1800</Words>
  <Application>Microsoft Office PowerPoint</Application>
  <PresentationFormat>自訂</PresentationFormat>
  <Paragraphs>124</Paragraphs>
  <Slides>11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多面向</vt:lpstr>
      <vt:lpstr>資訊軟體應用課程</vt:lpstr>
      <vt:lpstr>資訊軟體應用課程</vt:lpstr>
      <vt:lpstr>附件一</vt:lpstr>
      <vt:lpstr>附件二</vt:lpstr>
      <vt:lpstr>附件三</vt:lpstr>
      <vt:lpstr>附件四</vt:lpstr>
      <vt:lpstr>附件四</vt:lpstr>
      <vt:lpstr>附件五</vt:lpstr>
      <vt:lpstr>附件六</vt:lpstr>
      <vt:lpstr>附件七</vt:lpstr>
      <vt:lpstr>附件八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資訊軟體應用課程</dc:title>
  <dc:creator>er</dc:creator>
  <cp:lastModifiedBy>user</cp:lastModifiedBy>
  <cp:revision>30</cp:revision>
  <dcterms:created xsi:type="dcterms:W3CDTF">2013-10-22T02:47:28Z</dcterms:created>
  <dcterms:modified xsi:type="dcterms:W3CDTF">2016-09-19T07:05:08Z</dcterms:modified>
</cp:coreProperties>
</file>